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9" r:id="rId9"/>
    <p:sldId id="270" r:id="rId10"/>
    <p:sldId id="271" r:id="rId11"/>
    <p:sldId id="272" r:id="rId12"/>
    <p:sldId id="263" r:id="rId13"/>
    <p:sldId id="273" r:id="rId14"/>
    <p:sldId id="27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than Ashlee" initials="BA" lastIdx="2" clrIdx="0">
    <p:extLst>
      <p:ext uri="{19B8F6BF-5375-455C-9EA6-DF929625EA0E}">
        <p15:presenceInfo xmlns:p15="http://schemas.microsoft.com/office/powerpoint/2012/main" userId="S-1-5-21-815896057-1914737399-3317238096-620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6F3E"/>
    <a:srgbClr val="A93B30"/>
    <a:srgbClr val="EE612A"/>
    <a:srgbClr val="EEB500"/>
    <a:srgbClr val="ED61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85967" autoAdjust="0"/>
  </p:normalViewPr>
  <p:slideViewPr>
    <p:cSldViewPr snapToGrid="0" snapToObjects="1">
      <p:cViewPr varScale="1">
        <p:scale>
          <a:sx n="60" d="100"/>
          <a:sy n="60" d="100"/>
        </p:scale>
        <p:origin x="1484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51" d="100"/>
          <a:sy n="51" d="100"/>
        </p:scale>
        <p:origin x="2692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D1B8A8-2BB8-40DC-B6C9-8687A7BFF02F}" type="datetimeFigureOut">
              <a:rPr lang="en-GB" smtClean="0"/>
              <a:t>23/06/2018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A53443-7C5D-4B27-B591-D0785E98CB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3746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2.png>
</file>

<file path=ppt/media/image3.png>
</file>

<file path=ppt/media/image4.jpg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41D9F-ABD9-49D5-A7B8-0081FA6805E9}" type="datetimeFigureOut">
              <a:rPr lang="en-GB" smtClean="0"/>
              <a:t>23/06/2018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9B7A4-58C5-4609-8664-23BC45AC83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7210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ngoTemplate_Background-0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80000" cy="6857569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80873" y="5026443"/>
            <a:ext cx="4122752" cy="170429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2072" y="2075785"/>
            <a:ext cx="5415157" cy="2799390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2311" y="4930931"/>
            <a:ext cx="4385104" cy="1185429"/>
          </a:xfrm>
        </p:spPr>
        <p:txBody>
          <a:bodyPr>
            <a:normAutofit/>
          </a:bodyPr>
          <a:lstStyle>
            <a:lvl1pPr marL="0" indent="0" algn="l">
              <a:buNone/>
              <a:defRPr sz="3600" b="0" i="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4563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0494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4638"/>
            <a:ext cx="63307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81308" cy="4525963"/>
          </a:xfrm>
        </p:spPr>
        <p:txBody>
          <a:bodyPr/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030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288B-CB5D-264B-A523-9E9228DD0DBB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A6715-AB90-DA42-97AB-A43EB44247A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509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MangoTemplate_Background-02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6" y="-326"/>
            <a:ext cx="9180000" cy="685756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D288B-CB5D-264B-A523-9E9228DD0DBB}" type="datetimeFigureOut">
              <a:rPr lang="en-US" smtClean="0"/>
              <a:t>6/23/2018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0A6715-AB90-DA42-97AB-A43EB442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806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7" r:id="rId3"/>
    <p:sldLayoutId id="2147483658" r:id="rId4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rgbClr val="EF6F3E"/>
          </a:solidFill>
          <a:latin typeface="DIN Round OT Light" panose="020B0504020201010104" pitchFamily="34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plyr.tidyverse.org/articles/programming.html" TargetMode="External"/><Relationship Id="rId2" Type="http://schemas.openxmlformats.org/officeDocument/2006/relationships/hyperlink" Target="https://www.rstudio.com/resources/webinars/tidy-eval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hisisnic.github.io/tags/tidyeval/" TargetMode="External"/><Relationship Id="rId4" Type="http://schemas.openxmlformats.org/officeDocument/2006/relationships/hyperlink" Target="https://edwinth.github.io/blog/dplyr-recipes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A Clean Start with Tidy </a:t>
            </a:r>
            <a:r>
              <a:rPr lang="en-GB" dirty="0" err="1" smtClean="0"/>
              <a:t>Eval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Nic Crane</a:t>
            </a:r>
          </a:p>
          <a:p>
            <a:r>
              <a:rPr lang="en-GB" dirty="0" smtClean="0"/>
              <a:t>Data Scientist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342" y="2967318"/>
            <a:ext cx="3342791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618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Fix Part 2- </a:t>
            </a:r>
            <a:r>
              <a:rPr lang="en-GB" dirty="0" err="1" smtClean="0"/>
              <a:t>sym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228600">
              <a:spcBef>
                <a:spcPts val="0"/>
              </a:spcBef>
            </a:pPr>
            <a:r>
              <a:rPr lang="en" dirty="0"/>
              <a:t>Converts to a symbol</a:t>
            </a:r>
          </a:p>
          <a:p>
            <a:pPr marL="457200" lvl="0" indent="-228600">
              <a:spcBef>
                <a:spcPts val="0"/>
              </a:spcBef>
            </a:pPr>
            <a:endParaRPr lang="en" dirty="0"/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“Species” -&gt; Species</a:t>
            </a:r>
          </a:p>
          <a:p>
            <a:pPr marL="228600">
              <a:buNone/>
            </a:pPr>
            <a:endParaRPr lang="en" dirty="0"/>
          </a:p>
          <a:p>
            <a:pPr marL="457200" lvl="0" indent="-228600">
              <a:spcBef>
                <a:spcPts val="0"/>
              </a:spcBef>
            </a:pPr>
            <a:endParaRPr lang="en" dirty="0"/>
          </a:p>
          <a:p>
            <a:pPr marL="228600" lvl="0" indent="0">
              <a:spcBef>
                <a:spcPts val="0"/>
              </a:spcBef>
              <a:buNone/>
            </a:pPr>
            <a:endParaRPr lang="en" dirty="0"/>
          </a:p>
        </p:txBody>
      </p:sp>
      <p:sp>
        <p:nvSpPr>
          <p:cNvPr id="4" name="Shape 111"/>
          <p:cNvSpPr txBox="1">
            <a:spLocks/>
          </p:cNvSpPr>
          <p:nvPr/>
        </p:nvSpPr>
        <p:spPr>
          <a:xfrm>
            <a:off x="718918" y="3728890"/>
            <a:ext cx="7025511" cy="977581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>
              <a:buNone/>
            </a:pPr>
            <a:r>
              <a:rPr lang="en-GB" sz="1800" dirty="0" smtClean="0">
                <a:latin typeface="Courier"/>
              </a:rPr>
              <a:t>filter(iris</a:t>
            </a:r>
            <a:r>
              <a:rPr lang="en-GB" sz="1800" dirty="0">
                <a:latin typeface="Courier"/>
              </a:rPr>
              <a:t>, </a:t>
            </a:r>
            <a:r>
              <a:rPr lang="en-GB" sz="1800" dirty="0" smtClean="0">
                <a:latin typeface="Courier"/>
              </a:rPr>
              <a:t>"Species" </a:t>
            </a:r>
            <a:r>
              <a:rPr lang="en-GB" sz="1800" dirty="0">
                <a:latin typeface="Courier"/>
              </a:rPr>
              <a:t>== "versicolor</a:t>
            </a:r>
            <a:r>
              <a:rPr lang="en-GB" sz="1800" dirty="0" smtClean="0">
                <a:latin typeface="Courier"/>
              </a:rPr>
              <a:t>")</a:t>
            </a:r>
          </a:p>
          <a:p>
            <a:pPr marL="228600">
              <a:buNone/>
            </a:pPr>
            <a:endParaRPr lang="en-GB" sz="1800" dirty="0" smtClean="0">
              <a:latin typeface="Courier"/>
            </a:endParaRPr>
          </a:p>
          <a:p>
            <a:pPr marL="228600">
              <a:buNone/>
            </a:pPr>
            <a:r>
              <a:rPr lang="en-GB" sz="1800" dirty="0">
                <a:latin typeface="Courier"/>
              </a:rPr>
              <a:t>filter(iris, Species == "versicolor")</a:t>
            </a:r>
          </a:p>
          <a:p>
            <a:pPr marL="228600">
              <a:buFont typeface="Arial"/>
              <a:buNone/>
            </a:pPr>
            <a:endParaRPr lang="en-GB" sz="1800" dirty="0" smtClean="0">
              <a:latin typeface="Courier"/>
            </a:endParaRPr>
          </a:p>
          <a:p>
            <a:pPr marL="228600">
              <a:buFont typeface="Arial"/>
              <a:buNone/>
            </a:pPr>
            <a:endParaRPr lang="en-GB" sz="1800" dirty="0" smtClean="0">
              <a:latin typeface="Courier"/>
            </a:endParaRPr>
          </a:p>
        </p:txBody>
      </p:sp>
      <p:sp>
        <p:nvSpPr>
          <p:cNvPr id="5" name="Shape 111"/>
          <p:cNvSpPr txBox="1">
            <a:spLocks/>
          </p:cNvSpPr>
          <p:nvPr/>
        </p:nvSpPr>
        <p:spPr>
          <a:xfrm>
            <a:off x="6418729" y="3648206"/>
            <a:ext cx="1796885" cy="977581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>
              <a:buFont typeface="Arial"/>
              <a:buNone/>
            </a:pPr>
            <a:r>
              <a:rPr lang="en-GB" b="1" dirty="0" smtClean="0">
                <a:solidFill>
                  <a:srgbClr val="FF0000"/>
                </a:solidFill>
                <a:latin typeface="Courier"/>
              </a:rPr>
              <a:t>X</a:t>
            </a:r>
            <a:endParaRPr lang="en-GB" b="1" dirty="0">
              <a:solidFill>
                <a:srgbClr val="FF0000"/>
              </a:solidFill>
              <a:latin typeface="Courier"/>
            </a:endParaRPr>
          </a:p>
          <a:p>
            <a:pPr marL="228600">
              <a:buNone/>
            </a:pPr>
            <a:r>
              <a:rPr lang="en-GB" dirty="0">
                <a:solidFill>
                  <a:srgbClr val="92D050"/>
                </a:solidFill>
              </a:rPr>
              <a:t>✔</a:t>
            </a:r>
            <a:endParaRPr lang="en-GB" dirty="0" smtClean="0">
              <a:solidFill>
                <a:srgbClr val="92D050"/>
              </a:solidFill>
              <a:latin typeface="Courier"/>
            </a:endParaRPr>
          </a:p>
          <a:p>
            <a:pPr marL="228600">
              <a:buFont typeface="Arial"/>
              <a:buNone/>
            </a:pPr>
            <a:endParaRPr lang="en-GB" sz="1800" dirty="0" smtClean="0"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7823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Fixed?</a:t>
            </a:r>
            <a:endParaRPr lang="en-GB" dirty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692024" y="2195925"/>
            <a:ext cx="7244967" cy="3148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GB" sz="1800" dirty="0" smtClean="0">
                <a:solidFill>
                  <a:srgbClr val="0070C0"/>
                </a:solidFill>
                <a:latin typeface="Courier"/>
              </a:rPr>
              <a:t>library</a:t>
            </a:r>
            <a:r>
              <a:rPr lang="en-GB" sz="1800" dirty="0" smtClean="0">
                <a:latin typeface="Courier"/>
              </a:rPr>
              <a:t>(</a:t>
            </a:r>
            <a:r>
              <a:rPr lang="en-GB" sz="1800" dirty="0" err="1" smtClean="0">
                <a:latin typeface="Courier"/>
              </a:rPr>
              <a:t>rlang</a:t>
            </a:r>
            <a:r>
              <a:rPr lang="en-GB" sz="1800" dirty="0" smtClean="0">
                <a:latin typeface="Courier"/>
              </a:rPr>
              <a:t>)</a:t>
            </a:r>
          </a:p>
          <a:p>
            <a:pPr>
              <a:buFont typeface="Arial"/>
              <a:buNone/>
            </a:pPr>
            <a:r>
              <a:rPr lang="en-GB" sz="1800" dirty="0" err="1" smtClean="0">
                <a:latin typeface="Courier"/>
              </a:rPr>
              <a:t>wrangle_data</a:t>
            </a:r>
            <a:r>
              <a:rPr lang="en-GB" sz="1800" dirty="0" smtClean="0">
                <a:latin typeface="Courier"/>
              </a:rPr>
              <a:t> &lt;- </a:t>
            </a:r>
            <a:r>
              <a:rPr lang="en-GB" sz="1800" dirty="0" smtClean="0">
                <a:solidFill>
                  <a:srgbClr val="0070C0"/>
                </a:solidFill>
                <a:latin typeface="Courier"/>
              </a:rPr>
              <a:t>function</a:t>
            </a:r>
            <a:r>
              <a:rPr lang="en-GB" sz="1800" dirty="0" smtClean="0">
                <a:latin typeface="Courier"/>
              </a:rPr>
              <a:t>(data, column, </a:t>
            </a:r>
            <a:r>
              <a:rPr lang="en-GB" sz="1800" dirty="0" err="1" smtClean="0">
                <a:latin typeface="Courier"/>
              </a:rPr>
              <a:t>val</a:t>
            </a:r>
            <a:r>
              <a:rPr lang="en-GB" sz="1800" dirty="0" smtClean="0">
                <a:latin typeface="Courier"/>
              </a:rPr>
              <a:t>){</a:t>
            </a:r>
          </a:p>
          <a:p>
            <a:pPr>
              <a:buFont typeface="Arial"/>
              <a:buNone/>
            </a:pPr>
            <a:r>
              <a:rPr lang="en-GB" sz="1800" dirty="0" smtClean="0">
                <a:latin typeface="Courier"/>
              </a:rPr>
              <a:t>  </a:t>
            </a:r>
          </a:p>
          <a:p>
            <a:pPr>
              <a:buFont typeface="Arial"/>
              <a:buNone/>
            </a:pPr>
            <a:r>
              <a:rPr lang="en-GB" sz="1800" dirty="0" smtClean="0">
                <a:latin typeface="Courier"/>
              </a:rPr>
              <a:t>  data %&gt;%</a:t>
            </a:r>
          </a:p>
          <a:p>
            <a:pPr>
              <a:buFont typeface="Arial"/>
              <a:buNone/>
            </a:pPr>
            <a:r>
              <a:rPr lang="en-GB" sz="1800" dirty="0" smtClean="0">
                <a:latin typeface="Courier"/>
              </a:rPr>
              <a:t>    select(</a:t>
            </a:r>
            <a:r>
              <a:rPr lang="en-GB" sz="1800" b="1" dirty="0" smtClean="0">
                <a:latin typeface="Courier"/>
              </a:rPr>
              <a:t>!!</a:t>
            </a:r>
            <a:r>
              <a:rPr lang="en-GB" sz="1800" b="1" dirty="0" err="1" smtClean="0">
                <a:latin typeface="Courier"/>
              </a:rPr>
              <a:t>sym</a:t>
            </a:r>
            <a:r>
              <a:rPr lang="en-GB" sz="1800" dirty="0" smtClean="0">
                <a:latin typeface="Courier"/>
              </a:rPr>
              <a:t>(column)) %&gt;%</a:t>
            </a:r>
          </a:p>
          <a:p>
            <a:pPr>
              <a:buFont typeface="Arial"/>
              <a:buNone/>
            </a:pPr>
            <a:r>
              <a:rPr lang="en-GB" sz="1800" dirty="0" smtClean="0">
                <a:latin typeface="Courier"/>
              </a:rPr>
              <a:t>    filter(</a:t>
            </a:r>
            <a:r>
              <a:rPr lang="en-GB" sz="1800" b="1" dirty="0" smtClean="0">
                <a:latin typeface="Courier"/>
              </a:rPr>
              <a:t>!!</a:t>
            </a:r>
            <a:r>
              <a:rPr lang="en-GB" sz="1800" b="1" dirty="0" err="1" smtClean="0">
                <a:latin typeface="Courier"/>
              </a:rPr>
              <a:t>sym</a:t>
            </a:r>
            <a:r>
              <a:rPr lang="en-GB" sz="1800" dirty="0" smtClean="0">
                <a:latin typeface="Courier"/>
              </a:rPr>
              <a:t>(column) == </a:t>
            </a:r>
            <a:r>
              <a:rPr lang="en-GB" sz="1800" dirty="0" err="1" smtClean="0">
                <a:latin typeface="Courier"/>
              </a:rPr>
              <a:t>val</a:t>
            </a:r>
            <a:r>
              <a:rPr lang="en-GB" sz="1800" dirty="0" smtClean="0">
                <a:latin typeface="Courier"/>
              </a:rPr>
              <a:t>)</a:t>
            </a:r>
          </a:p>
          <a:p>
            <a:pPr>
              <a:buFont typeface="Arial"/>
              <a:buNone/>
            </a:pPr>
            <a:r>
              <a:rPr lang="en-GB" sz="1800" dirty="0" smtClean="0">
                <a:latin typeface="Courier"/>
              </a:rPr>
              <a:t>  </a:t>
            </a:r>
          </a:p>
          <a:p>
            <a:pPr>
              <a:buFont typeface="Arial"/>
              <a:buNone/>
            </a:pPr>
            <a:r>
              <a:rPr lang="en-GB" sz="1800" dirty="0" smtClean="0">
                <a:latin typeface="Courier"/>
              </a:rPr>
              <a:t>}</a:t>
            </a:r>
            <a:endParaRPr lang="en-GB" sz="1800" dirty="0"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1454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Hooray!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None/>
            </a:pPr>
            <a:r>
              <a:rPr lang="en-GB" sz="1800" dirty="0">
                <a:latin typeface="Courier"/>
              </a:rPr>
              <a:t>&gt; </a:t>
            </a:r>
            <a:r>
              <a:rPr lang="en-GB" sz="1800" dirty="0" err="1">
                <a:latin typeface="Courier"/>
              </a:rPr>
              <a:t>wrangle_data</a:t>
            </a:r>
            <a:r>
              <a:rPr lang="en-GB" sz="1800" dirty="0">
                <a:latin typeface="Courier"/>
              </a:rPr>
              <a:t>(iris, </a:t>
            </a:r>
            <a:r>
              <a:rPr lang="en-GB" sz="1800" dirty="0">
                <a:solidFill>
                  <a:srgbClr val="0070C0"/>
                </a:solidFill>
                <a:latin typeface="Courier"/>
              </a:rPr>
              <a:t>"Species"</a:t>
            </a:r>
            <a:r>
              <a:rPr lang="en-GB" sz="1800" dirty="0">
                <a:latin typeface="Courier"/>
              </a:rPr>
              <a:t>, </a:t>
            </a:r>
            <a:r>
              <a:rPr lang="en-GB" sz="1800" dirty="0">
                <a:solidFill>
                  <a:srgbClr val="0070C0"/>
                </a:solidFill>
                <a:latin typeface="Courier"/>
              </a:rPr>
              <a:t>"versicolor"</a:t>
            </a:r>
            <a:r>
              <a:rPr lang="en-GB" sz="1800" dirty="0">
                <a:latin typeface="Courier"/>
              </a:rPr>
              <a:t>)</a:t>
            </a:r>
          </a:p>
          <a:p>
            <a:pPr>
              <a:buNone/>
            </a:pPr>
            <a:endParaRPr lang="en-GB" sz="1800" dirty="0">
              <a:latin typeface="Courier"/>
            </a:endParaRPr>
          </a:p>
          <a:p>
            <a:pPr>
              <a:buNone/>
            </a:pPr>
            <a:r>
              <a:rPr lang="en-GB" sz="1800" dirty="0">
                <a:latin typeface="Courier"/>
              </a:rPr>
              <a:t>Species</a:t>
            </a:r>
          </a:p>
          <a:p>
            <a:pPr>
              <a:buNone/>
            </a:pPr>
            <a:r>
              <a:rPr lang="en-GB" sz="1800" dirty="0">
                <a:latin typeface="Courier"/>
              </a:rPr>
              <a:t>1  versicolor</a:t>
            </a:r>
          </a:p>
          <a:p>
            <a:pPr>
              <a:buNone/>
            </a:pPr>
            <a:r>
              <a:rPr lang="en-GB" sz="1800" dirty="0">
                <a:latin typeface="Courier"/>
              </a:rPr>
              <a:t>2  versicolor</a:t>
            </a:r>
          </a:p>
          <a:p>
            <a:pPr>
              <a:buNone/>
            </a:pPr>
            <a:r>
              <a:rPr lang="en-GB" sz="1800" dirty="0">
                <a:latin typeface="Courier"/>
              </a:rPr>
              <a:t>3  versicolor</a:t>
            </a:r>
          </a:p>
          <a:p>
            <a:pPr>
              <a:buNone/>
            </a:pPr>
            <a:r>
              <a:rPr lang="en-GB" sz="1800" dirty="0">
                <a:latin typeface="Courier"/>
              </a:rPr>
              <a:t>4  versicolor</a:t>
            </a:r>
          </a:p>
          <a:p>
            <a:pPr>
              <a:buNone/>
            </a:pPr>
            <a:r>
              <a:rPr lang="en-GB" sz="1800" dirty="0">
                <a:latin typeface="Courier"/>
              </a:rPr>
              <a:t>5  versicolor</a:t>
            </a:r>
          </a:p>
          <a:p>
            <a:pPr>
              <a:buNone/>
            </a:pPr>
            <a:r>
              <a:rPr lang="en-GB" sz="1800" dirty="0">
                <a:latin typeface="Courier"/>
              </a:rPr>
              <a:t>6  versicolor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2876549"/>
            <a:ext cx="4789394" cy="277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3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tidy </a:t>
            </a:r>
            <a:r>
              <a:rPr lang="en-GB" dirty="0" err="1" smtClean="0"/>
              <a:t>eval</a:t>
            </a:r>
            <a:r>
              <a:rPr lang="en-GB" dirty="0" smtClean="0"/>
              <a:t> resources</a:t>
            </a:r>
            <a:endParaRPr lang="en-GB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2934920"/>
              </p:ext>
            </p:extLst>
          </p:nvPr>
        </p:nvGraphicFramePr>
        <p:xfrm>
          <a:off x="188259" y="1863943"/>
          <a:ext cx="8812306" cy="2869420"/>
        </p:xfrm>
        <a:graphic>
          <a:graphicData uri="http://schemas.openxmlformats.org/drawingml/2006/table">
            <a:tbl>
              <a:tblPr/>
              <a:tblGrid>
                <a:gridCol w="2927995"/>
                <a:gridCol w="5884311"/>
              </a:tblGrid>
              <a:tr h="33606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1" i="0" u="none" strike="noStrike">
                          <a:solidFill>
                            <a:srgbClr val="984807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Resource</a:t>
                      </a:r>
                    </a:p>
                  </a:txBody>
                  <a:tcPr marL="5443" marR="5443" marT="544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1" i="0" u="none" strike="noStrike">
                          <a:solidFill>
                            <a:srgbClr val="984807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URL</a:t>
                      </a:r>
                    </a:p>
                  </a:txBody>
                  <a:tcPr marL="5443" marR="5443" marT="544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33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RStudio tidy eval webinar </a:t>
                      </a:r>
                    </a:p>
                  </a:txBody>
                  <a:tcPr marL="5443" marR="5443" marT="544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sng" strike="noStrike">
                          <a:solidFill>
                            <a:srgbClr val="0563C1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  <a:hlinkClick r:id="rId2"/>
                        </a:rPr>
                        <a:t>https://www.rstudio.com/resources/webinars/tidy-eval/</a:t>
                      </a:r>
                      <a:endParaRPr lang="en-GB" sz="1800" b="0" i="0" u="sng" strike="noStrike">
                        <a:solidFill>
                          <a:srgbClr val="0563C1"/>
                        </a:solidFill>
                        <a:effectLst/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 marL="5443" marR="5443" marT="544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33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dplyr programming vignette</a:t>
                      </a:r>
                    </a:p>
                  </a:txBody>
                  <a:tcPr marL="5443" marR="5443" marT="544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sng" strike="noStrike">
                          <a:solidFill>
                            <a:srgbClr val="0563C1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  <a:hlinkClick r:id="rId3"/>
                        </a:rPr>
                        <a:t>https://dplyr.tidyverse.org/articles/programming.html</a:t>
                      </a:r>
                      <a:endParaRPr lang="en-GB" sz="1800" b="0" i="0" u="sng" strike="noStrike">
                        <a:solidFill>
                          <a:srgbClr val="0563C1"/>
                        </a:solidFill>
                        <a:effectLst/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 marL="5443" marR="5443" marT="544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33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Edwin Thoen - dplyr recipes</a:t>
                      </a:r>
                    </a:p>
                  </a:txBody>
                  <a:tcPr marL="5443" marR="5443" marT="544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sng" strike="noStrike">
                          <a:solidFill>
                            <a:srgbClr val="0563C1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  <a:hlinkClick r:id="rId4"/>
                        </a:rPr>
                        <a:t>https://edwinth.github.io/blog/dplyr-recipes/</a:t>
                      </a:r>
                      <a:endParaRPr lang="en-GB" sz="1800" b="0" i="0" u="sng" strike="noStrike">
                        <a:solidFill>
                          <a:srgbClr val="0563C1"/>
                        </a:solidFill>
                        <a:effectLst/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 marL="5443" marR="5443" marT="544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333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Nic Crane – tidy </a:t>
                      </a:r>
                      <a:r>
                        <a:rPr lang="en-GB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eval</a:t>
                      </a:r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 posts</a:t>
                      </a:r>
                    </a:p>
                  </a:txBody>
                  <a:tcPr marL="5443" marR="5443" marT="544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sng" strike="noStrike" dirty="0">
                          <a:solidFill>
                            <a:srgbClr val="0563C1"/>
                          </a:solidFill>
                          <a:effectLst/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  <a:hlinkClick r:id="rId5"/>
                        </a:rPr>
                        <a:t>https://thisisnic.github.io/tags/tidyeval/</a:t>
                      </a:r>
                      <a:endParaRPr lang="en-GB" sz="1800" b="0" i="0" u="sng" strike="noStrike" dirty="0">
                        <a:solidFill>
                          <a:srgbClr val="0563C1"/>
                        </a:solidFill>
                        <a:effectLst/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 marL="5443" marR="5443" marT="544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06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Thanks for listening!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296" y="1550025"/>
            <a:ext cx="6765408" cy="375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544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dirty="0"/>
              <a:t>You should care if: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228600">
              <a:spcBef>
                <a:spcPts val="0"/>
              </a:spcBef>
            </a:pPr>
            <a:r>
              <a:rPr lang="en" dirty="0"/>
              <a:t>You write your own R functions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You want to use functions from dplyr (and tidyr) inside your functions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642" y="3663167"/>
            <a:ext cx="1851676" cy="214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26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spcBef>
                <a:spcPts val="0"/>
              </a:spcBef>
            </a:pPr>
            <a:r>
              <a:rPr lang="en" dirty="0"/>
              <a:t>You should </a:t>
            </a:r>
            <a:r>
              <a:rPr lang="en" dirty="0" smtClean="0"/>
              <a:t>care if: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This is also you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44" r="2728" b="69422"/>
          <a:stretch/>
        </p:blipFill>
        <p:spPr>
          <a:xfrm>
            <a:off x="603503" y="2290413"/>
            <a:ext cx="7936993" cy="15727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211" y="4042172"/>
            <a:ext cx="193357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00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Simple?</a:t>
            </a:r>
            <a:endParaRPr lang="en-GB" dirty="0"/>
          </a:p>
        </p:txBody>
      </p:sp>
      <p:sp>
        <p:nvSpPr>
          <p:cNvPr id="4" name="Shape 111"/>
          <p:cNvSpPr txBox="1">
            <a:spLocks/>
          </p:cNvSpPr>
          <p:nvPr/>
        </p:nvSpPr>
        <p:spPr>
          <a:xfrm>
            <a:off x="692024" y="1586325"/>
            <a:ext cx="7025511" cy="31485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>
              <a:buFont typeface="Arial"/>
              <a:buNone/>
            </a:pPr>
            <a:r>
              <a:rPr lang="en-GB" sz="1800" dirty="0" smtClean="0">
                <a:solidFill>
                  <a:srgbClr val="0070C0"/>
                </a:solidFill>
                <a:latin typeface="Courier"/>
              </a:rPr>
              <a:t>library</a:t>
            </a:r>
            <a:r>
              <a:rPr lang="en-GB" sz="1800" dirty="0" smtClean="0">
                <a:latin typeface="Courier"/>
              </a:rPr>
              <a:t>(</a:t>
            </a:r>
            <a:r>
              <a:rPr lang="en-GB" sz="1800" dirty="0" err="1" smtClean="0">
                <a:latin typeface="Courier"/>
              </a:rPr>
              <a:t>dplyr</a:t>
            </a:r>
            <a:r>
              <a:rPr lang="en-GB" sz="1800" dirty="0" smtClean="0">
                <a:latin typeface="Courier"/>
              </a:rPr>
              <a:t>)</a:t>
            </a:r>
          </a:p>
          <a:p>
            <a:pPr marL="228600">
              <a:buFont typeface="Arial"/>
              <a:buNone/>
            </a:pPr>
            <a:endParaRPr lang="en-GB" sz="1800" dirty="0" smtClean="0">
              <a:latin typeface="Courier"/>
            </a:endParaRPr>
          </a:p>
          <a:p>
            <a:pPr marL="228600">
              <a:buFont typeface="Arial"/>
              <a:buNone/>
            </a:pPr>
            <a:r>
              <a:rPr lang="en-GB" sz="1800" dirty="0" err="1" smtClean="0">
                <a:latin typeface="Courier"/>
              </a:rPr>
              <a:t>wrangle_data</a:t>
            </a:r>
            <a:r>
              <a:rPr lang="en-GB" sz="1800" dirty="0" smtClean="0">
                <a:latin typeface="Courier"/>
              </a:rPr>
              <a:t> &lt;- </a:t>
            </a:r>
            <a:r>
              <a:rPr lang="en-GB" sz="1800" dirty="0" smtClean="0">
                <a:solidFill>
                  <a:srgbClr val="0070C0"/>
                </a:solidFill>
                <a:latin typeface="Courier"/>
              </a:rPr>
              <a:t>function</a:t>
            </a:r>
            <a:r>
              <a:rPr lang="en-GB" sz="1800" dirty="0" smtClean="0">
                <a:latin typeface="Courier"/>
              </a:rPr>
              <a:t>(data, column, </a:t>
            </a:r>
            <a:r>
              <a:rPr lang="en-GB" sz="1800" dirty="0" err="1" smtClean="0">
                <a:latin typeface="Courier"/>
              </a:rPr>
              <a:t>val</a:t>
            </a:r>
            <a:r>
              <a:rPr lang="en-GB" sz="1800" dirty="0" smtClean="0">
                <a:latin typeface="Courier"/>
              </a:rPr>
              <a:t>){</a:t>
            </a:r>
          </a:p>
          <a:p>
            <a:pPr marL="228600">
              <a:buFont typeface="Arial"/>
              <a:buNone/>
            </a:pPr>
            <a:r>
              <a:rPr lang="en-GB" sz="1800" dirty="0" smtClean="0">
                <a:latin typeface="Courier"/>
              </a:rPr>
              <a:t>  </a:t>
            </a:r>
          </a:p>
          <a:p>
            <a:pPr marL="228600">
              <a:buFont typeface="Arial"/>
              <a:buNone/>
            </a:pPr>
            <a:r>
              <a:rPr lang="en-GB" sz="1800" dirty="0" smtClean="0">
                <a:latin typeface="Courier"/>
              </a:rPr>
              <a:t>  data %&gt;%</a:t>
            </a:r>
          </a:p>
          <a:p>
            <a:pPr marL="228600">
              <a:buFont typeface="Arial"/>
              <a:buNone/>
            </a:pPr>
            <a:r>
              <a:rPr lang="en-GB" sz="1800" dirty="0" smtClean="0">
                <a:latin typeface="Courier"/>
              </a:rPr>
              <a:t>    select(column) %&gt;%</a:t>
            </a:r>
          </a:p>
          <a:p>
            <a:pPr marL="228600">
              <a:buFont typeface="Arial"/>
              <a:buNone/>
            </a:pPr>
            <a:r>
              <a:rPr lang="en-GB" sz="1800" dirty="0" smtClean="0">
                <a:latin typeface="Courier"/>
              </a:rPr>
              <a:t>    filter(column == </a:t>
            </a:r>
            <a:r>
              <a:rPr lang="en-GB" sz="1800" dirty="0" err="1" smtClean="0">
                <a:latin typeface="Courier"/>
              </a:rPr>
              <a:t>val</a:t>
            </a:r>
            <a:r>
              <a:rPr lang="en-GB" sz="1800" dirty="0" smtClean="0">
                <a:latin typeface="Courier"/>
              </a:rPr>
              <a:t>)</a:t>
            </a:r>
          </a:p>
          <a:p>
            <a:pPr marL="228600">
              <a:buFont typeface="Arial"/>
              <a:buNone/>
            </a:pPr>
            <a:endParaRPr lang="en-GB" sz="1800" dirty="0" smtClean="0">
              <a:latin typeface="Courier"/>
            </a:endParaRPr>
          </a:p>
          <a:p>
            <a:pPr marL="228600">
              <a:buFont typeface="Arial"/>
              <a:buNone/>
            </a:pPr>
            <a:r>
              <a:rPr lang="en-GB" sz="1800" dirty="0" smtClean="0">
                <a:latin typeface="Courier"/>
              </a:rPr>
              <a:t>}</a:t>
            </a:r>
          </a:p>
          <a:p>
            <a:pPr marL="228600">
              <a:buFont typeface="Arial"/>
              <a:buNone/>
            </a:pPr>
            <a:endParaRPr lang="en-GB" sz="1800" dirty="0" smtClean="0">
              <a:latin typeface="Courier"/>
            </a:endParaRPr>
          </a:p>
          <a:p>
            <a:pPr marL="228600">
              <a:buFont typeface="Arial"/>
              <a:buNone/>
            </a:pPr>
            <a:r>
              <a:rPr lang="en-GB" sz="1800" dirty="0" err="1" smtClean="0">
                <a:latin typeface="Courier"/>
              </a:rPr>
              <a:t>wrangle_data</a:t>
            </a:r>
            <a:r>
              <a:rPr lang="en-GB" sz="1800" dirty="0" smtClean="0">
                <a:latin typeface="Courier"/>
              </a:rPr>
              <a:t>(iris, </a:t>
            </a:r>
            <a:r>
              <a:rPr lang="en-GB" sz="1800" dirty="0" smtClean="0">
                <a:solidFill>
                  <a:srgbClr val="0070C0"/>
                </a:solidFill>
                <a:latin typeface="Courier"/>
              </a:rPr>
              <a:t>"Species"</a:t>
            </a:r>
            <a:r>
              <a:rPr lang="en-GB" sz="1800" dirty="0" smtClean="0">
                <a:latin typeface="Courier"/>
              </a:rPr>
              <a:t>, </a:t>
            </a:r>
            <a:r>
              <a:rPr lang="en-GB" sz="1800" dirty="0" smtClean="0">
                <a:solidFill>
                  <a:srgbClr val="0070C0"/>
                </a:solidFill>
                <a:latin typeface="Courier"/>
              </a:rPr>
              <a:t>"versicolor"</a:t>
            </a:r>
            <a:r>
              <a:rPr lang="en-GB" sz="1800" dirty="0" smtClean="0">
                <a:latin typeface="Courier"/>
              </a:rPr>
              <a:t>)</a:t>
            </a:r>
            <a:endParaRPr lang="en" sz="1800" dirty="0"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614646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Nope!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GB" sz="1800" dirty="0" smtClean="0">
                <a:latin typeface="Courier"/>
              </a:rPr>
              <a:t>[1] Species</a:t>
            </a:r>
          </a:p>
          <a:p>
            <a:pPr>
              <a:buFont typeface="Arial"/>
              <a:buNone/>
            </a:pPr>
            <a:r>
              <a:rPr lang="en-GB" sz="1800" dirty="0" smtClean="0">
                <a:latin typeface="Courier"/>
              </a:rPr>
              <a:t>&lt;0 rows&gt; (or 0-length </a:t>
            </a:r>
            <a:r>
              <a:rPr lang="en-GB" sz="1800" dirty="0" err="1" smtClean="0">
                <a:latin typeface="Courier"/>
              </a:rPr>
              <a:t>row.names</a:t>
            </a:r>
            <a:r>
              <a:rPr lang="en-GB" sz="1800" dirty="0" smtClean="0">
                <a:latin typeface="Courier"/>
              </a:rPr>
              <a:t>)</a:t>
            </a:r>
          </a:p>
          <a:p>
            <a:pPr>
              <a:buFont typeface="Arial"/>
              <a:buNone/>
            </a:pPr>
            <a:endParaRPr lang="en-GB" sz="1800" dirty="0" smtClean="0">
              <a:latin typeface="Courier"/>
            </a:endParaRPr>
          </a:p>
          <a:p>
            <a:pPr>
              <a:buFont typeface="Arial"/>
              <a:buNone/>
            </a:pPr>
            <a:endParaRPr lang="en-GB" sz="1800" dirty="0">
              <a:latin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809" y="2892056"/>
            <a:ext cx="3811932" cy="296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98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None/>
            </a:pPr>
            <a:r>
              <a:rPr lang="en-GB" dirty="0"/>
              <a:t>“Most </a:t>
            </a:r>
            <a:r>
              <a:rPr lang="en-GB" dirty="0" err="1"/>
              <a:t>dplyr</a:t>
            </a:r>
            <a:r>
              <a:rPr lang="en-GB" dirty="0"/>
              <a:t> functions use non-standard evaluation (NSE). This is a catch-all term that means they don’t follow the usual R rules of evaluation. Instead, they capture the expression that you typed and evaluate it in a custom way</a:t>
            </a:r>
            <a:r>
              <a:rPr lang="en-GB" dirty="0" smtClean="0"/>
              <a:t>.”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4827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Fix Part 1 - !!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228600">
              <a:spcBef>
                <a:spcPts val="0"/>
              </a:spcBef>
            </a:pPr>
            <a:r>
              <a:rPr lang="en" dirty="0"/>
              <a:t>“Bang bang”</a:t>
            </a:r>
          </a:p>
          <a:p>
            <a:pPr marL="457200" lvl="0" indent="-228600">
              <a:spcBef>
                <a:spcPts val="0"/>
              </a:spcBef>
            </a:pPr>
            <a:endParaRPr lang="en" dirty="0"/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Overrides dplyr’s “special” behaviour</a:t>
            </a:r>
          </a:p>
          <a:p>
            <a:pPr marL="228600">
              <a:buNone/>
            </a:pPr>
            <a:endParaRPr lang="en" dirty="0"/>
          </a:p>
          <a:p>
            <a:pPr marL="228600">
              <a:buNone/>
            </a:pPr>
            <a:r>
              <a:rPr lang="en-GB" i="1" dirty="0"/>
              <a:t>“The !! operator </a:t>
            </a:r>
            <a:r>
              <a:rPr lang="en-GB" i="1" dirty="0" err="1"/>
              <a:t>unquotes</a:t>
            </a:r>
            <a:r>
              <a:rPr lang="en-GB" i="1" dirty="0"/>
              <a:t> its argument. It gets evaluated immediately in the surrounding context.”</a:t>
            </a:r>
          </a:p>
          <a:p>
            <a:pPr marL="228600">
              <a:buNone/>
            </a:pPr>
            <a:endParaRPr lang="en-GB" i="1" dirty="0"/>
          </a:p>
          <a:p>
            <a:pPr marL="228600">
              <a:buNone/>
            </a:pPr>
            <a:endParaRPr lang="en-GB" i="1" dirty="0"/>
          </a:p>
          <a:p>
            <a:pPr marL="457200" lvl="0" indent="-228600">
              <a:spcBef>
                <a:spcPts val="0"/>
              </a:spcBef>
            </a:pPr>
            <a:endParaRPr lang="en" dirty="0"/>
          </a:p>
          <a:p>
            <a:pPr marL="457200" lvl="0" indent="-228600">
              <a:spcBef>
                <a:spcPts val="0"/>
              </a:spcBef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67262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 smtClean="0"/>
              <a:t>Fixed?</a:t>
            </a:r>
            <a:endParaRPr lang="en-GB" dirty="0"/>
          </a:p>
        </p:txBody>
      </p:sp>
      <p:sp>
        <p:nvSpPr>
          <p:cNvPr id="4" name="Shape 111"/>
          <p:cNvSpPr txBox="1">
            <a:spLocks/>
          </p:cNvSpPr>
          <p:nvPr/>
        </p:nvSpPr>
        <p:spPr>
          <a:xfrm>
            <a:off x="692024" y="1586325"/>
            <a:ext cx="7025511" cy="31485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>
              <a:buFont typeface="Arial"/>
              <a:buNone/>
            </a:pPr>
            <a:r>
              <a:rPr lang="en-GB" sz="1800" dirty="0" smtClean="0">
                <a:solidFill>
                  <a:srgbClr val="0070C0"/>
                </a:solidFill>
                <a:latin typeface="Courier"/>
              </a:rPr>
              <a:t>library</a:t>
            </a:r>
            <a:r>
              <a:rPr lang="en-GB" sz="1800" dirty="0" smtClean="0">
                <a:latin typeface="Courier"/>
              </a:rPr>
              <a:t>(</a:t>
            </a:r>
            <a:r>
              <a:rPr lang="en-GB" sz="1800" dirty="0" err="1" smtClean="0">
                <a:latin typeface="Courier"/>
              </a:rPr>
              <a:t>dplyr</a:t>
            </a:r>
            <a:r>
              <a:rPr lang="en-GB" sz="1800" dirty="0" smtClean="0">
                <a:latin typeface="Courier"/>
              </a:rPr>
              <a:t>)</a:t>
            </a:r>
          </a:p>
          <a:p>
            <a:pPr marL="228600">
              <a:buFont typeface="Arial"/>
              <a:buNone/>
            </a:pPr>
            <a:endParaRPr lang="en-GB" sz="1800" dirty="0" smtClean="0">
              <a:latin typeface="Courier"/>
            </a:endParaRPr>
          </a:p>
          <a:p>
            <a:pPr marL="228600">
              <a:buFont typeface="Arial"/>
              <a:buNone/>
            </a:pPr>
            <a:r>
              <a:rPr lang="en-GB" sz="1800" dirty="0" err="1" smtClean="0">
                <a:latin typeface="Courier"/>
              </a:rPr>
              <a:t>wrangle_data</a:t>
            </a:r>
            <a:r>
              <a:rPr lang="en-GB" sz="1800" dirty="0" smtClean="0">
                <a:latin typeface="Courier"/>
              </a:rPr>
              <a:t> &lt;- </a:t>
            </a:r>
            <a:r>
              <a:rPr lang="en-GB" sz="1800" dirty="0" smtClean="0">
                <a:solidFill>
                  <a:srgbClr val="0070C0"/>
                </a:solidFill>
                <a:latin typeface="Courier"/>
              </a:rPr>
              <a:t>function</a:t>
            </a:r>
            <a:r>
              <a:rPr lang="en-GB" sz="1800" dirty="0" smtClean="0">
                <a:latin typeface="Courier"/>
              </a:rPr>
              <a:t>(data, column, </a:t>
            </a:r>
            <a:r>
              <a:rPr lang="en-GB" sz="1800" dirty="0" err="1" smtClean="0">
                <a:latin typeface="Courier"/>
              </a:rPr>
              <a:t>val</a:t>
            </a:r>
            <a:r>
              <a:rPr lang="en-GB" sz="1800" dirty="0" smtClean="0">
                <a:latin typeface="Courier"/>
              </a:rPr>
              <a:t>){</a:t>
            </a:r>
          </a:p>
          <a:p>
            <a:pPr marL="228600">
              <a:buFont typeface="Arial"/>
              <a:buNone/>
            </a:pPr>
            <a:r>
              <a:rPr lang="en-GB" sz="1800" dirty="0" smtClean="0">
                <a:latin typeface="Courier"/>
              </a:rPr>
              <a:t>  </a:t>
            </a:r>
          </a:p>
          <a:p>
            <a:pPr marL="228600">
              <a:buFont typeface="Arial"/>
              <a:buNone/>
            </a:pPr>
            <a:r>
              <a:rPr lang="en-GB" sz="1800" dirty="0" smtClean="0">
                <a:latin typeface="Courier"/>
              </a:rPr>
              <a:t>  data %&gt;%</a:t>
            </a:r>
          </a:p>
          <a:p>
            <a:pPr marL="228600">
              <a:buFont typeface="Arial"/>
              <a:buNone/>
            </a:pPr>
            <a:r>
              <a:rPr lang="en-GB" sz="1800" dirty="0" smtClean="0">
                <a:latin typeface="Courier"/>
              </a:rPr>
              <a:t>    select(</a:t>
            </a:r>
            <a:r>
              <a:rPr lang="en-GB" sz="1800" b="1" dirty="0" smtClean="0">
                <a:latin typeface="Courier"/>
              </a:rPr>
              <a:t>!!</a:t>
            </a:r>
            <a:r>
              <a:rPr lang="en-GB" sz="1800" dirty="0" smtClean="0">
                <a:latin typeface="Courier"/>
              </a:rPr>
              <a:t>column) %&gt;%</a:t>
            </a:r>
          </a:p>
          <a:p>
            <a:pPr marL="228600">
              <a:buFont typeface="Arial"/>
              <a:buNone/>
            </a:pPr>
            <a:r>
              <a:rPr lang="en-GB" sz="1800" dirty="0" smtClean="0">
                <a:latin typeface="Courier"/>
              </a:rPr>
              <a:t>    filter(</a:t>
            </a:r>
            <a:r>
              <a:rPr lang="en-GB" sz="1800" b="1" dirty="0" smtClean="0">
                <a:latin typeface="Courier"/>
              </a:rPr>
              <a:t>!!</a:t>
            </a:r>
            <a:r>
              <a:rPr lang="en-GB" sz="1800" dirty="0" smtClean="0">
                <a:latin typeface="Courier"/>
              </a:rPr>
              <a:t>column == </a:t>
            </a:r>
            <a:r>
              <a:rPr lang="en-GB" sz="1800" dirty="0" err="1" smtClean="0">
                <a:latin typeface="Courier"/>
              </a:rPr>
              <a:t>val</a:t>
            </a:r>
            <a:r>
              <a:rPr lang="en-GB" sz="1800" dirty="0" smtClean="0">
                <a:latin typeface="Courier"/>
              </a:rPr>
              <a:t>)</a:t>
            </a:r>
          </a:p>
          <a:p>
            <a:pPr marL="228600">
              <a:buFont typeface="Arial"/>
              <a:buNone/>
            </a:pPr>
            <a:endParaRPr lang="en-GB" sz="1800" dirty="0" smtClean="0">
              <a:latin typeface="Courier"/>
            </a:endParaRPr>
          </a:p>
          <a:p>
            <a:pPr marL="228600">
              <a:buFont typeface="Arial"/>
              <a:buNone/>
            </a:pPr>
            <a:r>
              <a:rPr lang="en-GB" sz="1800" dirty="0" smtClean="0">
                <a:latin typeface="Courier"/>
              </a:rPr>
              <a:t>}</a:t>
            </a:r>
          </a:p>
          <a:p>
            <a:pPr marL="228600">
              <a:buFont typeface="Arial"/>
              <a:buNone/>
            </a:pPr>
            <a:endParaRPr lang="en-GB" sz="1800" dirty="0" smtClean="0">
              <a:latin typeface="Courier"/>
            </a:endParaRPr>
          </a:p>
          <a:p>
            <a:pPr marL="228600">
              <a:buFont typeface="Arial"/>
              <a:buNone/>
            </a:pPr>
            <a:r>
              <a:rPr lang="en-GB" sz="1800" dirty="0" err="1" smtClean="0">
                <a:latin typeface="Courier"/>
              </a:rPr>
              <a:t>wrangle_data</a:t>
            </a:r>
            <a:r>
              <a:rPr lang="en-GB" sz="1800" dirty="0" smtClean="0">
                <a:latin typeface="Courier"/>
              </a:rPr>
              <a:t>(iris, </a:t>
            </a:r>
            <a:r>
              <a:rPr lang="en-GB" sz="1800" dirty="0" smtClean="0">
                <a:solidFill>
                  <a:srgbClr val="0070C0"/>
                </a:solidFill>
                <a:latin typeface="Courier"/>
              </a:rPr>
              <a:t>"Species"</a:t>
            </a:r>
            <a:r>
              <a:rPr lang="en-GB" sz="1800" dirty="0" smtClean="0">
                <a:latin typeface="Courier"/>
              </a:rPr>
              <a:t>, </a:t>
            </a:r>
            <a:r>
              <a:rPr lang="en-GB" sz="1800" dirty="0" smtClean="0">
                <a:solidFill>
                  <a:srgbClr val="0070C0"/>
                </a:solidFill>
                <a:latin typeface="Courier"/>
              </a:rPr>
              <a:t>"versicolor"</a:t>
            </a:r>
            <a:r>
              <a:rPr lang="en-GB" sz="1800" dirty="0" smtClean="0">
                <a:latin typeface="Courier"/>
              </a:rPr>
              <a:t>)</a:t>
            </a:r>
            <a:endParaRPr lang="en" sz="1800" dirty="0"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666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Nope!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GB" sz="1800" dirty="0" smtClean="0">
                <a:latin typeface="Courier"/>
              </a:rPr>
              <a:t>[1] Species</a:t>
            </a:r>
          </a:p>
          <a:p>
            <a:pPr>
              <a:buFont typeface="Arial"/>
              <a:buNone/>
            </a:pPr>
            <a:r>
              <a:rPr lang="en-GB" sz="1800" dirty="0" smtClean="0">
                <a:latin typeface="Courier"/>
              </a:rPr>
              <a:t>&lt;0 rows&gt; (or 0-length </a:t>
            </a:r>
            <a:r>
              <a:rPr lang="en-GB" sz="1800" dirty="0" err="1" smtClean="0">
                <a:latin typeface="Courier"/>
              </a:rPr>
              <a:t>row.names</a:t>
            </a:r>
            <a:r>
              <a:rPr lang="en-GB" sz="1800" dirty="0" smtClean="0">
                <a:latin typeface="Courier"/>
              </a:rPr>
              <a:t>)</a:t>
            </a:r>
          </a:p>
          <a:p>
            <a:pPr>
              <a:buFont typeface="Arial"/>
              <a:buNone/>
            </a:pPr>
            <a:endParaRPr lang="en-GB" sz="1800" dirty="0" smtClean="0">
              <a:latin typeface="Courier"/>
            </a:endParaRPr>
          </a:p>
          <a:p>
            <a:pPr>
              <a:buFont typeface="Arial"/>
              <a:buNone/>
            </a:pPr>
            <a:endParaRPr lang="en-GB" sz="1800" dirty="0">
              <a:latin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411" y="3392581"/>
            <a:ext cx="3359178" cy="2183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7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3665</TotalTime>
  <Words>351</Words>
  <Application>Microsoft Office PowerPoint</Application>
  <PresentationFormat>On-screen Show (4:3)</PresentationFormat>
  <Paragraphs>88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Courier</vt:lpstr>
      <vt:lpstr>DIN Round OT Light</vt:lpstr>
      <vt:lpstr>Open Sans Light</vt:lpstr>
      <vt:lpstr>Custom Design</vt:lpstr>
      <vt:lpstr>A Clean Start with Tidy Eval</vt:lpstr>
      <vt:lpstr>You should care if:</vt:lpstr>
      <vt:lpstr>You should care if:</vt:lpstr>
      <vt:lpstr>Simple?</vt:lpstr>
      <vt:lpstr>Nope!</vt:lpstr>
      <vt:lpstr>PowerPoint Presentation</vt:lpstr>
      <vt:lpstr>Fix Part 1 - !!</vt:lpstr>
      <vt:lpstr>Fixed?</vt:lpstr>
      <vt:lpstr>Nope!</vt:lpstr>
      <vt:lpstr>Fix Part 2- sym</vt:lpstr>
      <vt:lpstr>Fixed?</vt:lpstr>
      <vt:lpstr>Hooray!</vt:lpstr>
      <vt:lpstr>tidy eval resources</vt:lpstr>
      <vt:lpstr>Thanks for listening!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Louise Yelf</dc:creator>
  <cp:lastModifiedBy>Nicola Crane</cp:lastModifiedBy>
  <cp:revision>124</cp:revision>
  <dcterms:created xsi:type="dcterms:W3CDTF">2017-03-19T07:30:29Z</dcterms:created>
  <dcterms:modified xsi:type="dcterms:W3CDTF">2018-06-23T07:33:20Z</dcterms:modified>
</cp:coreProperties>
</file>

<file path=docProps/thumbnail.jpeg>
</file>